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0" r:id="rId5"/>
    <p:sldId id="259" r:id="rId6"/>
    <p:sldId id="261" r:id="rId7"/>
    <p:sldId id="263" r:id="rId8"/>
    <p:sldId id="266" r:id="rId9"/>
    <p:sldId id="262" r:id="rId10"/>
    <p:sldId id="264" r:id="rId11"/>
    <p:sldId id="265" r:id="rId12"/>
    <p:sldId id="267" r:id="rId13"/>
    <p:sldId id="268" r:id="rId14"/>
    <p:sldId id="269" r:id="rId15"/>
    <p:sldId id="276" r:id="rId16"/>
    <p:sldId id="277" r:id="rId17"/>
    <p:sldId id="278" r:id="rId18"/>
    <p:sldId id="279" r:id="rId19"/>
    <p:sldId id="271" r:id="rId20"/>
    <p:sldId id="272" r:id="rId21"/>
    <p:sldId id="273" r:id="rId22"/>
    <p:sldId id="274" r:id="rId23"/>
    <p:sldId id="270" r:id="rId24"/>
    <p:sldId id="280" r:id="rId25"/>
    <p:sldId id="281" r:id="rId26"/>
    <p:sldId id="282" r:id="rId27"/>
    <p:sldId id="283" r:id="rId28"/>
    <p:sldId id="284" r:id="rId29"/>
    <p:sldId id="287"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2835" autoAdjust="0"/>
  </p:normalViewPr>
  <p:slideViewPr>
    <p:cSldViewPr snapToGrid="0">
      <p:cViewPr>
        <p:scale>
          <a:sx n="63" d="100"/>
          <a:sy n="63" d="100"/>
        </p:scale>
        <p:origin x="73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modifications play an important role in stability of eukaryotic genomes by taking part in crucial biological mechanisms like DNA repair and gene expression/regularization.</a:t>
            </a:r>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4</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016A-E104-43CF-8CC7-B39BA1836E91}"/>
              </a:ext>
            </a:extLst>
          </p:cNvPr>
          <p:cNvSpPr>
            <a:spLocks noGrp="1"/>
          </p:cNvSpPr>
          <p:nvPr>
            <p:ph type="title"/>
          </p:nvPr>
        </p:nvSpPr>
        <p:spPr/>
        <p:txBody>
          <a:bodyPr/>
          <a:lstStyle/>
          <a:p>
            <a:r>
              <a:rPr lang="en-US" dirty="0"/>
              <a:t>Relating TADs to epigenomic annotations</a:t>
            </a:r>
          </a:p>
        </p:txBody>
      </p:sp>
      <p:sp>
        <p:nvSpPr>
          <p:cNvPr id="3" name="Content Placeholder 2">
            <a:extLst>
              <a:ext uri="{FF2B5EF4-FFF2-40B4-BE49-F238E27FC236}">
                <a16:creationId xmlns:a16="http://schemas.microsoft.com/office/drawing/2014/main" id="{CA0A3E7F-44BA-452E-B821-E63D3E834732}"/>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EA0DA12-3D0B-4CF8-9A34-D77428730B78}"/>
              </a:ext>
            </a:extLst>
          </p:cNvPr>
          <p:cNvPicPr>
            <a:picLocks noChangeAspect="1"/>
          </p:cNvPicPr>
          <p:nvPr/>
        </p:nvPicPr>
        <p:blipFill>
          <a:blip r:embed="rId2"/>
          <a:stretch>
            <a:fillRect/>
          </a:stretch>
        </p:blipFill>
        <p:spPr>
          <a:xfrm>
            <a:off x="6794695" y="2054947"/>
            <a:ext cx="4559105" cy="3892693"/>
          </a:xfrm>
          <a:prstGeom prst="rect">
            <a:avLst/>
          </a:prstGeom>
        </p:spPr>
      </p:pic>
    </p:spTree>
    <p:extLst>
      <p:ext uri="{BB962C8B-B14F-4D97-AF65-F5344CB8AC3E}">
        <p14:creationId xmlns:p14="http://schemas.microsoft.com/office/powerpoint/2010/main" val="384857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a:t>
            </a:r>
          </a:p>
          <a:p>
            <a:pPr marL="969963" indent="-51435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lnSpcReduction="10000"/>
          </a:bodyPr>
          <a:lstStyle/>
          <a:p>
            <a:r>
              <a:rPr lang="en-US" dirty="0"/>
              <a:t>Publicly available Replicate Hi-C data was obtained for the GM12878 and K562 cell lines from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a:p>
            <a:r>
              <a:rPr lang="en-US" dirty="0"/>
              <a:t>Identified TAD boundaries were represented by their genomic coordinates. </a:t>
            </a:r>
          </a:p>
        </p:txBody>
      </p:sp>
    </p:spTree>
    <p:extLst>
      <p:ext uri="{BB962C8B-B14F-4D97-AF65-F5344CB8AC3E}">
        <p14:creationId xmlns:p14="http://schemas.microsoft.com/office/powerpoint/2010/main" val="30278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a:t>
            </a:r>
          </a:p>
          <a:p>
            <a:pPr marL="460375"/>
            <a:r>
              <a:rPr lang="en-US" sz="2400" dirty="0"/>
              <a:t>Chromatin states</a:t>
            </a:r>
          </a:p>
          <a:p>
            <a:pPr marL="460375"/>
            <a:r>
              <a:rPr lang="en-US" sz="2400" dirty="0"/>
              <a:t>Histone marks</a:t>
            </a:r>
          </a:p>
          <a:p>
            <a:pPr marL="460375"/>
            <a:r>
              <a:rPr lang="en-US" sz="2400" dirty="0" err="1"/>
              <a:t>Rranscription</a:t>
            </a:r>
            <a:r>
              <a:rPr lang="en-US" sz="2400" dirty="0"/>
              <a:t>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lstStyle/>
          <a:p>
            <a:r>
              <a:rPr lang="en-US" dirty="0"/>
              <a:t>More info</a:t>
            </a:r>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endParaRPr lang="en-US" b="1"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Epigenomic marks</a:t>
            </a:r>
          </a:p>
          <a:p>
            <a:pPr lvl="1"/>
            <a:r>
              <a:rPr lang="en-US" dirty="0"/>
              <a:t>Binding peaks</a:t>
            </a:r>
          </a:p>
          <a:p>
            <a:pPr lvl="1"/>
            <a:r>
              <a:rPr lang="en-US" dirty="0"/>
              <a:t>Topologically associated domains (TADs)</a:t>
            </a:r>
          </a:p>
          <a:p>
            <a:pPr marL="228600" lvl="1"/>
            <a:r>
              <a:rPr lang="en-US" sz="2800" dirty="0"/>
              <a:t>Addressing data irregularities and characteristics</a:t>
            </a:r>
          </a:p>
          <a:p>
            <a:pPr marL="685800" lvl="2"/>
            <a:r>
              <a:rPr lang="en-US" sz="2400" dirty="0"/>
              <a:t>Establishing relationships between epigenomic features and TADs</a:t>
            </a:r>
          </a:p>
          <a:p>
            <a:pPr marL="685800" lvl="2"/>
            <a:r>
              <a:rPr lang="en-US" sz="2400" dirty="0"/>
              <a:t>Class imbalance issues</a:t>
            </a:r>
          </a:p>
          <a:p>
            <a:pPr marL="230188" lvl="1"/>
            <a:r>
              <a:rPr lang="en-US" sz="2800" dirty="0"/>
              <a:t>Predictive Modelling</a:t>
            </a:r>
          </a:p>
          <a:p>
            <a:pPr marL="687388" lvl="2"/>
            <a:r>
              <a:rPr lang="en-US" sz="2400" dirty="0"/>
              <a:t>Suitable performance metrics</a:t>
            </a:r>
          </a:p>
          <a:p>
            <a:pPr marL="687388" lvl="2"/>
            <a:r>
              <a:rPr lang="en-US" sz="2400" dirty="0"/>
              <a:t>Identifying most informative features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dirty="0"/>
              <a:t>Overlap Counts</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lstStyle/>
          <a:p>
            <a:r>
              <a:rPr lang="en-US" dirty="0"/>
              <a:t>Overlap </a:t>
            </a:r>
            <a:r>
              <a:rPr lang="en-US" dirty="0" err="1"/>
              <a:t>Percents</a:t>
            </a:r>
            <a:endParaRPr lang="en-US" dirty="0"/>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lstStyle/>
          <a:p>
            <a:r>
              <a:rPr lang="en-US" dirty="0"/>
              <a:t>Log</a:t>
            </a:r>
            <a:r>
              <a:rPr lang="en-US" baseline="-25000" dirty="0"/>
              <a:t>2 </a:t>
            </a:r>
            <a:r>
              <a:rPr lang="en-US" dirty="0"/>
              <a:t>Distance</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lstStyle/>
          <a:p>
            <a:r>
              <a:rPr lang="en-US" dirty="0"/>
              <a:t>More info</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E5C-2170-40BF-8DC0-798146BBDE56}"/>
              </a:ext>
            </a:extLst>
          </p:cNvPr>
          <p:cNvSpPr>
            <a:spLocks noGrp="1"/>
          </p:cNvSpPr>
          <p:nvPr>
            <p:ph type="title"/>
          </p:nvPr>
        </p:nvSpPr>
        <p:spPr/>
        <p:txBody>
          <a:bodyPr/>
          <a:lstStyle/>
          <a:p>
            <a:r>
              <a:rPr lang="en-US" dirty="0"/>
              <a:t>Predicting TAD Boundary Formation</a:t>
            </a:r>
          </a:p>
        </p:txBody>
      </p:sp>
      <p:sp>
        <p:nvSpPr>
          <p:cNvPr id="3" name="Content Placeholder 2">
            <a:extLst>
              <a:ext uri="{FF2B5EF4-FFF2-40B4-BE49-F238E27FC236}">
                <a16:creationId xmlns:a16="http://schemas.microsoft.com/office/drawing/2014/main" id="{8B2B9A01-A1F1-4A6F-99C5-82B7BE97E3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546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56B1-B89F-4FC1-AA61-01C082DEAEBE}"/>
              </a:ext>
            </a:extLst>
          </p:cNvPr>
          <p:cNvSpPr>
            <a:spLocks noGrp="1"/>
          </p:cNvSpPr>
          <p:nvPr>
            <p:ph type="title"/>
          </p:nvPr>
        </p:nvSpPr>
        <p:spPr/>
        <p:txBody>
          <a:bodyPr/>
          <a:lstStyle/>
          <a:p>
            <a:r>
              <a:rPr lang="en-US" dirty="0"/>
              <a:t>Final Model Assessment and Performance</a:t>
            </a:r>
          </a:p>
        </p:txBody>
      </p:sp>
      <p:sp>
        <p:nvSpPr>
          <p:cNvPr id="3" name="Content Placeholder 2">
            <a:extLst>
              <a:ext uri="{FF2B5EF4-FFF2-40B4-BE49-F238E27FC236}">
                <a16:creationId xmlns:a16="http://schemas.microsoft.com/office/drawing/2014/main" id="{19D22EDE-6346-4A2B-89E0-11D0B1590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9109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AB26-AAA1-42D1-AA0A-C4CB7781CBCD}"/>
              </a:ext>
            </a:extLst>
          </p:cNvPr>
          <p:cNvSpPr>
            <a:spLocks noGrp="1"/>
          </p:cNvSpPr>
          <p:nvPr>
            <p:ph type="title"/>
          </p:nvPr>
        </p:nvSpPr>
        <p:spPr/>
        <p:txBody>
          <a:bodyPr/>
          <a:lstStyle/>
          <a:p>
            <a:r>
              <a:rPr lang="en-US" dirty="0"/>
              <a:t>Complete ensemble comparisons</a:t>
            </a:r>
          </a:p>
        </p:txBody>
      </p:sp>
      <p:sp>
        <p:nvSpPr>
          <p:cNvPr id="3" name="Content Placeholder 2">
            <a:extLst>
              <a:ext uri="{FF2B5EF4-FFF2-40B4-BE49-F238E27FC236}">
                <a16:creationId xmlns:a16="http://schemas.microsoft.com/office/drawing/2014/main" id="{F39EB8BE-C92A-4D8D-AB46-5137E487E35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4105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lstStyle/>
          <a:p>
            <a:r>
              <a:rPr lang="en-US" dirty="0"/>
              <a:t>More info</a:t>
            </a:r>
          </a:p>
        </p:txBody>
      </p:sp>
      <p:pic>
        <p:nvPicPr>
          <p:cNvPr id="11" name="Picture 10">
            <a:extLst>
              <a:ext uri="{FF2B5EF4-FFF2-40B4-BE49-F238E27FC236}">
                <a16:creationId xmlns:a16="http://schemas.microsoft.com/office/drawing/2014/main" id="{70DA98D8-8C21-42D9-867E-9A8860F9C0D1}"/>
              </a:ext>
            </a:extLst>
          </p:cNvPr>
          <p:cNvPicPr>
            <a:picLocks noChangeAspect="1"/>
          </p:cNvPicPr>
          <p:nvPr/>
        </p:nvPicPr>
        <p:blipFill>
          <a:blip r:embed="rId2"/>
          <a:stretch>
            <a:fillRect/>
          </a:stretch>
        </p:blipFill>
        <p:spPr>
          <a:xfrm>
            <a:off x="7091359" y="1821479"/>
            <a:ext cx="4262441" cy="4351338"/>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1" y="1825625"/>
            <a:ext cx="4324876" cy="4351338"/>
          </a:xfrm>
        </p:spPr>
        <p:txBody>
          <a:bodyPr/>
          <a:lstStyle/>
          <a:p>
            <a:r>
              <a:rPr lang="en-US" dirty="0"/>
              <a:t>More info</a:t>
            </a:r>
          </a:p>
        </p:txBody>
      </p:sp>
      <p:pic>
        <p:nvPicPr>
          <p:cNvPr id="6" name="Content Placeholder 4">
            <a:extLst>
              <a:ext uri="{FF2B5EF4-FFF2-40B4-BE49-F238E27FC236}">
                <a16:creationId xmlns:a16="http://schemas.microsoft.com/office/drawing/2014/main" id="{80EFD81F-0E37-43C2-A068-5F55D7E66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997" y="1825625"/>
            <a:ext cx="6572567" cy="4780049"/>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Composed of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Drastically Improves Model Performance</a:t>
            </a:r>
          </a:p>
        </p:txBody>
      </p:sp>
      <p:pic>
        <p:nvPicPr>
          <p:cNvPr id="9" name="Content Placeholder 8">
            <a:extLst>
              <a:ext uri="{FF2B5EF4-FFF2-40B4-BE49-F238E27FC236}">
                <a16:creationId xmlns:a16="http://schemas.microsoft.com/office/drawing/2014/main" id="{B6E4DA1F-C124-4DAC-8846-12987FE345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8500" y="2141537"/>
            <a:ext cx="8158758" cy="4351338"/>
          </a:xfrm>
        </p:spPr>
      </p:pic>
    </p:spTree>
    <p:extLst>
      <p:ext uri="{BB962C8B-B14F-4D97-AF65-F5344CB8AC3E}">
        <p14:creationId xmlns:p14="http://schemas.microsoft.com/office/powerpoint/2010/main" val="72996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lstStyle/>
          <a:p>
            <a:r>
              <a:rPr lang="en-US" dirty="0"/>
              <a:t>Models Implemented on SMOTE Re-Sampled Data Performed Best</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5257800" cy="4351338"/>
          </a:xfrm>
        </p:spPr>
        <p:txBody>
          <a:bodyPr/>
          <a:lstStyle/>
          <a:p>
            <a:r>
              <a:rPr lang="en-US" dirty="0"/>
              <a:t>More info</a:t>
            </a:r>
          </a:p>
        </p:txBody>
      </p:sp>
      <p:pic>
        <p:nvPicPr>
          <p:cNvPr id="9" name="Picture 8">
            <a:extLst>
              <a:ext uri="{FF2B5EF4-FFF2-40B4-BE49-F238E27FC236}">
                <a16:creationId xmlns:a16="http://schemas.microsoft.com/office/drawing/2014/main" id="{F3CC3624-7E75-4FE8-9281-B3B12F118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653" y="1825625"/>
            <a:ext cx="6633347" cy="4824253"/>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Epigenomic Annotations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p:txBody>
          <a:bodyPr>
            <a:normAutofit fontScale="92500" lnSpcReduction="10000"/>
          </a:bodyPr>
          <a:lstStyle/>
          <a:p>
            <a:r>
              <a:rPr lang="en-US" dirty="0"/>
              <a:t>Protein coding genes only account for about 1% of the DNA sequences in the human genome.</a:t>
            </a:r>
          </a:p>
          <a:p>
            <a:pPr marL="0" indent="0">
              <a:buNone/>
            </a:pPr>
            <a:endParaRPr lang="en-US" dirty="0"/>
          </a:p>
          <a:p>
            <a:r>
              <a:rPr lang="en-US" dirty="0"/>
              <a:t>Epigenomic maps are the set of sequences that account for a variety of modifications on the genetic material of a cell</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spTree>
    <p:extLst>
      <p:ext uri="{BB962C8B-B14F-4D97-AF65-F5344CB8AC3E}">
        <p14:creationId xmlns:p14="http://schemas.microsoft.com/office/powerpoint/2010/main" val="7805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9167-577C-4A1E-A277-61DF749FF6F5}"/>
              </a:ext>
            </a:extLst>
          </p:cNvPr>
          <p:cNvSpPr>
            <a:spLocks noGrp="1"/>
          </p:cNvSpPr>
          <p:nvPr>
            <p:ph type="title"/>
          </p:nvPr>
        </p:nvSpPr>
        <p:spPr/>
        <p:txBody>
          <a:bodyPr/>
          <a:lstStyle/>
          <a:p>
            <a:r>
              <a:rPr lang="en-US" dirty="0"/>
              <a:t>Chromatin mapping technologies</a:t>
            </a:r>
          </a:p>
        </p:txBody>
      </p:sp>
      <p:sp>
        <p:nvSpPr>
          <p:cNvPr id="3" name="Content Placeholder 2">
            <a:extLst>
              <a:ext uri="{FF2B5EF4-FFF2-40B4-BE49-F238E27FC236}">
                <a16:creationId xmlns:a16="http://schemas.microsoft.com/office/drawing/2014/main" id="{09A2EF3C-ED73-4DCC-9363-1B44C7B5F8F6}"/>
              </a:ext>
            </a:extLst>
          </p:cNvPr>
          <p:cNvSpPr>
            <a:spLocks noGrp="1"/>
          </p:cNvSpPr>
          <p:nvPr>
            <p:ph idx="1"/>
          </p:nvPr>
        </p:nvSpPr>
        <p:spPr>
          <a:xfrm>
            <a:off x="838200" y="1825625"/>
            <a:ext cx="5257800" cy="4351338"/>
          </a:xfrm>
        </p:spPr>
        <p:txBody>
          <a:bodyPr/>
          <a:lstStyle/>
          <a:p>
            <a:r>
              <a:rPr lang="en-US" dirty="0" err="1"/>
              <a:t>ChIP</a:t>
            </a:r>
            <a:r>
              <a:rPr lang="en-US" dirty="0"/>
              <a:t>-sequencing (</a:t>
            </a:r>
            <a:r>
              <a:rPr lang="en-US" dirty="0" err="1"/>
              <a:t>ChIP</a:t>
            </a:r>
            <a:r>
              <a:rPr lang="en-US" dirty="0"/>
              <a:t>-Seq)</a:t>
            </a:r>
          </a:p>
          <a:p>
            <a:pPr marL="0" indent="0">
              <a:buNone/>
            </a:pPr>
            <a:endParaRPr lang="en-US" dirty="0"/>
          </a:p>
          <a:p>
            <a:pPr marL="460375"/>
            <a:r>
              <a:rPr lang="en-US" sz="2400" dirty="0"/>
              <a:t>Combines chromatin immunoprecipitation (</a:t>
            </a:r>
            <a:r>
              <a:rPr lang="en-US" sz="2400" dirty="0" err="1"/>
              <a:t>ChIP</a:t>
            </a:r>
            <a:r>
              <a:rPr lang="en-US" sz="2400" dirty="0"/>
              <a:t>) with massively parallel DNA sequencing </a:t>
            </a:r>
          </a:p>
          <a:p>
            <a:pPr marL="231775" indent="0">
              <a:buNone/>
            </a:pPr>
            <a:endParaRPr lang="en-US" sz="2400" dirty="0"/>
          </a:p>
          <a:p>
            <a:pPr marL="460375"/>
            <a:r>
              <a:rPr lang="en-US" sz="2400" dirty="0"/>
              <a:t>Determines how transcription factors and other chromatin-associated proteins influence phenotype-affecting mechanisms</a:t>
            </a:r>
          </a:p>
          <a:p>
            <a:endParaRPr lang="en-US" dirty="0"/>
          </a:p>
        </p:txBody>
      </p:sp>
      <p:pic>
        <p:nvPicPr>
          <p:cNvPr id="5" name="Picture 4">
            <a:extLst>
              <a:ext uri="{FF2B5EF4-FFF2-40B4-BE49-F238E27FC236}">
                <a16:creationId xmlns:a16="http://schemas.microsoft.com/office/drawing/2014/main" id="{3CC0036A-BB1C-4838-9E57-5838F6D0A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135886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Chromatin mapping technologies </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lnSpcReduction="10000"/>
          </a:bodyPr>
          <a:lstStyle/>
          <a:p>
            <a:r>
              <a:rPr lang="en-US" dirty="0"/>
              <a:t>Chromosome conformation capture techniques</a:t>
            </a:r>
          </a:p>
          <a:p>
            <a:pPr marL="0" indent="0">
              <a:buNone/>
            </a:pPr>
            <a:endParaRPr lang="en-US" dirty="0"/>
          </a:p>
          <a:p>
            <a:pPr marL="460375"/>
            <a:r>
              <a:rPr lang="en-US" sz="2400" dirty="0"/>
              <a:t>A set of molecular biology methods used to analyze the spatial organization of chromatin in a cell.</a:t>
            </a:r>
          </a:p>
          <a:p>
            <a:pPr marL="231775" indent="0">
              <a:buNone/>
            </a:pPr>
            <a:r>
              <a:rPr lang="en-US" sz="2400" dirty="0"/>
              <a:t> </a:t>
            </a:r>
          </a:p>
          <a:p>
            <a:pPr marL="460375"/>
            <a:r>
              <a:rPr lang="en-US" sz="2400" dirty="0"/>
              <a:t>Quantify the number of interactions between genomic loci that are nearby in 3-D space, but may be separated by many nucleotides in the linear genome</a:t>
            </a:r>
          </a:p>
          <a:p>
            <a:endParaRPr lang="en-US" dirty="0"/>
          </a:p>
        </p:txBody>
      </p:sp>
      <p:pic>
        <p:nvPicPr>
          <p:cNvPr id="7" name="Picture 6">
            <a:extLst>
              <a:ext uri="{FF2B5EF4-FFF2-40B4-BE49-F238E27FC236}">
                <a16:creationId xmlns:a16="http://schemas.microsoft.com/office/drawing/2014/main" id="{47210A67-A9C6-4EF1-8048-F9E9E3D8E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31" y="1690375"/>
            <a:ext cx="4671669" cy="46218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lstStyle/>
          <a:p>
            <a:r>
              <a:rPr lang="en-US" dirty="0"/>
              <a:t>Hi-C sequencing technologies have shown that the genome is tightly compacted into distinct compartments termed topologically associating domains (TADs)</a:t>
            </a:r>
          </a:p>
          <a:p>
            <a:endParaRPr lang="en-US" dirty="0"/>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TAD Calling Algorithms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Tree>
    <p:extLst>
      <p:ext uri="{BB962C8B-B14F-4D97-AF65-F5344CB8AC3E}">
        <p14:creationId xmlns:p14="http://schemas.microsoft.com/office/powerpoint/2010/main" val="2032085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0" y="1825625"/>
            <a:ext cx="5257800" cy="4351338"/>
          </a:xfrm>
        </p:spPr>
        <p:txBody>
          <a:bodyPr>
            <a:normAutofit/>
          </a:bodyPr>
          <a:lstStyle/>
          <a:p>
            <a:r>
              <a:rPr lang="en-US" dirty="0"/>
              <a:t>More info</a:t>
            </a:r>
          </a:p>
        </p:txBody>
      </p:sp>
    </p:spTree>
    <p:extLst>
      <p:ext uri="{BB962C8B-B14F-4D97-AF65-F5344CB8AC3E}">
        <p14:creationId xmlns:p14="http://schemas.microsoft.com/office/powerpoint/2010/main" val="222864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807</Words>
  <Application>Microsoft Office PowerPoint</Application>
  <PresentationFormat>Widescreen</PresentationFormat>
  <Paragraphs>116</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Computational Prediction of Boundaries of 3D Genomic Domains in Class Imbalance Settings</vt:lpstr>
      <vt:lpstr>Outline</vt:lpstr>
      <vt:lpstr>The Human Genome</vt:lpstr>
      <vt:lpstr>Epigenomic Annotations</vt:lpstr>
      <vt:lpstr>Chromatin mapping technologies</vt:lpstr>
      <vt:lpstr>Chromatin mapping technologies </vt:lpstr>
      <vt:lpstr>Topologically Associating Domains</vt:lpstr>
      <vt:lpstr>TAD Calling Algorithms</vt:lpstr>
      <vt:lpstr>Characteristics of TADs</vt:lpstr>
      <vt:lpstr>Relating TADs to epigenomic annotations</vt:lpstr>
      <vt:lpstr>Using epigenomic annotations to predict TAD formation </vt:lpstr>
      <vt:lpstr>Domain Data Source</vt:lpstr>
      <vt:lpstr>Genomic Annotation Data Source</vt:lpstr>
      <vt:lpstr>Model Construction: Establishing the response</vt:lpstr>
      <vt:lpstr>Model Construction: Re-sampling Techniques</vt:lpstr>
      <vt:lpstr>Model Construction: Re-sampling Techniques</vt:lpstr>
      <vt:lpstr>Model Construction: Re-sampling Techniques</vt:lpstr>
      <vt:lpstr>Model Construction: Re-sampling Techniques</vt:lpstr>
      <vt:lpstr>Model Construction: Feature engineering</vt:lpstr>
      <vt:lpstr>Model Construction: Predictor Types</vt:lpstr>
      <vt:lpstr>Model Construction: Predictor Types</vt:lpstr>
      <vt:lpstr>Model Construction: Predictor Types</vt:lpstr>
      <vt:lpstr>Ensemble Framework</vt:lpstr>
      <vt:lpstr>Predicting TAD Boundary Formation</vt:lpstr>
      <vt:lpstr>Final Model Assessment and Performance</vt:lpstr>
      <vt:lpstr>Complete ensemble comparisons</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Drastically Improves Model Performance</vt:lpstr>
      <vt:lpstr>Models Implemented on SMOTE Re-Sampled Data Performed Best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51</cp:revision>
  <dcterms:created xsi:type="dcterms:W3CDTF">2019-03-30T17:33:03Z</dcterms:created>
  <dcterms:modified xsi:type="dcterms:W3CDTF">2019-03-31T19:24:15Z</dcterms:modified>
</cp:coreProperties>
</file>